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Anton"/>
      <p:regular r:id="rId65"/>
    </p:embeddedFont>
    <p:embeddedFont>
      <p:font typeface="Inconsolata"/>
      <p:regular r:id="rId66"/>
      <p:bold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Helvetica Neue Light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4B8B77-8E14-47D9-83AD-D54EA5ACF384}">
  <a:tblStyle styleId="{B84B8B77-8E14-47D9-83AD-D54EA5ACF3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Light-bold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regular.fntdata"/><Relationship Id="rId35" Type="http://schemas.openxmlformats.org/officeDocument/2006/relationships/slide" Target="slides/slide30.xml"/><Relationship Id="rId79" Type="http://schemas.openxmlformats.org/officeDocument/2006/relationships/font" Target="fonts/HelveticaNeue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Light-italic.fntdata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Inconsolata-regular.fntdata"/><Relationship Id="rId21" Type="http://schemas.openxmlformats.org/officeDocument/2006/relationships/slide" Target="slides/slide16.xml"/><Relationship Id="rId65" Type="http://schemas.openxmlformats.org/officeDocument/2006/relationships/font" Target="fonts/Anton-regular.fntdata"/><Relationship Id="rId24" Type="http://schemas.openxmlformats.org/officeDocument/2006/relationships/slide" Target="slides/slide19.xml"/><Relationship Id="rId68" Type="http://schemas.openxmlformats.org/officeDocument/2006/relationships/font" Target="fonts/Lato-regular.fntdata"/><Relationship Id="rId23" Type="http://schemas.openxmlformats.org/officeDocument/2006/relationships/slide" Target="slides/slide18.xml"/><Relationship Id="rId67" Type="http://schemas.openxmlformats.org/officeDocument/2006/relationships/font" Target="fonts/Inconsolata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19c2397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19c2397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1e754d9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1e754d9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16ced8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16ced8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1e754d99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1e754d99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2a1d11ed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2a1d11ed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5a3576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5a3576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5d1510797b0d8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5d1510797b0d8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2a1d11ed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2a1d11ed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19c2397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19c2397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1e754d99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1e754d9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2a1d11ed9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c2a1d11ed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2a1d11ed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2a1d11ed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2a1d11ed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2a1d11ed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2a1d11ed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2a1d11ed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5d1510797b0d8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5d1510797b0d8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1e754d99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1e754d9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1e754d99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1e754d99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19c2397e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19c2397e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5d1510797b0d8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5d1510797b0d8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19c2397e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19c2397e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1e754d99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1e754d99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1e754d9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1e754d9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2a1d11ed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2a1d11ed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19c2397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19c2397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19c2397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19c2397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1e754d99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1e754d99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19c2397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19c2397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1e754d99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1e754d99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3ae9446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3ae944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3ae9446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3ae9446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f0436e1e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f0436e1e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2a1d11ed9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c2a1d11ed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2a1d11ed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2a1d11ed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2a1d11ed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2a1d11ed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2a1d11e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2a1d11e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19c2397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19c2397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1e754d99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1e754d99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1e754d99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1e754d99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1e754d99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1e754d99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1e754d99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1e754d99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1e754d99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1e754d99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2a1d11ed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2a1d11e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1e754d99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1e754d99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2a1d11ed9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c2a1d11ed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2a1d11ed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2a1d11ed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2a1d11ed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2a1d11ed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2a1d11ed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2a1d11ed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2a1d11ed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2a1d11ed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a490738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a49073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85fae27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85fae2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116ced8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116ced8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2a1d11ed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2a1d11ed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0912ddd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0912ddd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docs.mongodb.com/manual/reference/method/ObjectId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everidout.github.io/mongo-object-time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docs.mongodb.com/manual/reference/operator/query/" TargetMode="External"/><Relationship Id="rId6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4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46.jp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62.jpg"/><Relationship Id="rId5" Type="http://schemas.openxmlformats.org/officeDocument/2006/relationships/image" Target="../media/image61.jpg"/><Relationship Id="rId6" Type="http://schemas.openxmlformats.org/officeDocument/2006/relationships/image" Target="../media/image70.png"/><Relationship Id="rId7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hyperlink" Target="https://docs.mongodb.com/manual/tutorial/manage-users-and-roles/" TargetMode="External"/><Relationship Id="rId5" Type="http://schemas.openxmlformats.org/officeDocument/2006/relationships/hyperlink" Target="https://docs.mongodb.com/manual/reference/built-in-roles/" TargetMode="External"/><Relationship Id="rId6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52.jpg"/><Relationship Id="rId5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60.jpg"/><Relationship Id="rId5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7.png"/><Relationship Id="rId5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0700" y="1638950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CRUD en MongoDB Client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19.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1309025" y="2082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Listado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569850" y="12696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Manejo de Base de datos y Colecciones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737325"/>
            <a:ext cx="7489695" cy="27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Detalle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76200" y="1058825"/>
            <a:ext cx="90273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db.coll.drop()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borra una colección y sus índices respectivos.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db.dropDatabase()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elimina la base de datos actual.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db.createCollection("contacts")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crea una colección en forma explícita.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db.coll.stats()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refleja estadísticas del uso de la base.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db.coll.storageSize()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tamaño de almacenamiento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db.coll.totalIndexSize()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tamaño total de todos los índices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db.coll.totalSize()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tamaño total en bytes de los datos de la colección más el tamaño de cada índice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db.coll.validate({full: true})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comprueba la integridad de una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db.coll.renameCollection("new_coll", true)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renombra una colección, el  2do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borrar la colección destino si existe.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604920"/>
            <a:ext cx="7949447" cy="14357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50" y="1708150"/>
            <a:ext cx="8074449" cy="13633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0" name="Google Shape;170;p24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CREATE </a:t>
            </a: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y READ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432675" y="12591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Create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15175" y="3180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Read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Detalle de Comandos (2)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0" y="1211225"/>
            <a:ext cx="91440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db.coll.insertOne( {key:value} 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documento en la colección.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db.coll.insert( {key:value} 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documento en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db.coll.insert( [ {key:value}, {key:value}, {key:value} ] 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array de documentos la colección en modo Bulk.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db.coll.findOne()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un documento dentro de una colección.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db.coll.find()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todos los documentos dentro de una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db.coll.find({})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todos los documentos dentro de una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 {key:value} 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los documentos dentro de una colección que satisfacen el filtro de búsqueda.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db.coll.find().pretty()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devuelve todos los documentos conservando el formato de objeto de salida.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FORMATO DE DOCUMENTO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805525" y="219625"/>
            <a:ext cx="582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Formato de documento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77800" y="1049300"/>
            <a:ext cx="87921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insertamos un documento en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MongoDB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el motor de base de datos crea un campo adicional llamado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ObjectID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identificado con la clave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_id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número compuesto por 12 bytes que asegura un identificador único para cada documento. Se considera clave primaria y contiene tres secciones: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https://docs.mongodb.com/manual/reference/method/ObjectId/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525" y="93275"/>
            <a:ext cx="1522775" cy="9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250" y="2933778"/>
            <a:ext cx="2697550" cy="151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50" y="2933775"/>
            <a:ext cx="5099225" cy="1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/>
        </p:nvSpPr>
        <p:spPr>
          <a:xfrm>
            <a:off x="219625" y="-8975"/>
            <a:ext cx="85347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ObjectID: Timestamp converter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Website: </a:t>
            </a:r>
            <a:r>
              <a:rPr i="1" lang="en-GB" sz="2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https://steveridout.github.io/mongo-object-time/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74" y="926775"/>
            <a:ext cx="7560052" cy="406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4203775" y="3502500"/>
            <a:ext cx="483000" cy="26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2455025" y="288350"/>
            <a:ext cx="501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</a:t>
            </a: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790650" y="1609925"/>
            <a:ext cx="7963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Comandos Count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funciones que cuentan la cantidad de documentos presentes en una colección. Algunas de ellas pueden tener la opción de filtro.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725" y="2898137"/>
            <a:ext cx="7467625" cy="1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125" y="178850"/>
            <a:ext cx="1982925" cy="1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31700" y="1439650"/>
            <a:ext cx="86139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db.coll.count( {key: val} 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la cantidad de documentos encontrados en la colección (con filtro de query).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db.coll.estimatedDocumentCount()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la cantidad total de documentos encontrados en la colección.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(es un wrapper de la función count)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db.coll.countDocuments( {key: val} 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la cantidad de documentos encontrados en la colección (con filtro de query), para búsquedas con funciones de agregación.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00" y="124475"/>
            <a:ext cx="2119400" cy="112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2" name="Google Shape;232;p31"/>
          <p:cNvSpPr txBox="1"/>
          <p:nvPr/>
        </p:nvSpPr>
        <p:spPr>
          <a:xfrm>
            <a:off x="2455025" y="288350"/>
            <a:ext cx="501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</a:t>
            </a: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562175"/>
            <a:ext cx="4581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significado de CRUD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el lenguaje de consultas de MongoDB.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y configurar cuentas de usuario, para definir roles que representarán permisos de acceso y operación en la base de datos.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CRUD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Mongo shell, realizar las siguientes acciones: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base de datos en MongoDB llamada 'empresa'.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colección llamada 'clientes' dentro de esa base.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un documento en la colección ‘clientes’ que contenga los campos ‘nombre’ y ‘edad’.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un array de tres documentos con el mismo formato y valores distintos en la colección ‘clientes’ (modo bulk).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sólo comando, crear una colección llamada 'articulos' e insertar dentro de ella un array de cuatro documentos con los campos ‘nombre’, ‘precio’ y ‘stock’.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Mostrar las colecciones de la base 'empresa'.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todos los documentos dentro de cada una de las colecciones.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 el Object ID de uno de los documentos y comprobar fecha y hora de creación.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Mostrar la cantidad de documentos que tiene la colección ‘articulos’.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FILTROS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409500" y="1538375"/>
            <a:ext cx="834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de búsqueda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 {key: {$operator: val}} )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los documentos según el operador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filtro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300" y="2917325"/>
            <a:ext cx="5698601" cy="1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252625" y="1592225"/>
            <a:ext cx="85623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$and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operación AND -&gt; sintaxis: {$and: [ {},{} ]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$or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operación OR -&gt; sintaxis: {$or: [ {},{} ]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$lt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que son menores que un valor especificado.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$lte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menores o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$gt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valores mayores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$gte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valores mayores o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$ne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que no son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$eq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Selecciona los documentos que son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1694525" y="231275"/>
            <a:ext cx="60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Operadores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para Filtros de Query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75" y="176425"/>
            <a:ext cx="22906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263600" y="1604100"/>
            <a:ext cx="85518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$exists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Selecciona los documentos según la existencia de un campo.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$in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 los documentos especificados en un array.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sintaxis: {key:{$in: [array of values] }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$nin 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ninguno de los valores especificados en un array.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$size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el número de elementos especificados.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$all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todos los valores definidos dentro de un array.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$elemMatch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Coincide con algún valor definido dentro del query.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https://docs.mongodb.com/manual/reference/operator/query/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694525" y="231275"/>
            <a:ext cx="60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Operadores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para Filtros de Query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75" y="176425"/>
            <a:ext cx="22906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 combinados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872375" y="1275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de búsqueda combinados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❏"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1754500"/>
            <a:ext cx="6447249" cy="319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/>
        </p:nvSpPr>
        <p:spPr>
          <a:xfrm>
            <a:off x="1549300" y="155075"/>
            <a:ext cx="6220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Búsqueda Avanzada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713675" y="1624800"/>
            <a:ext cx="81174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db-coll.distinct( {key: val} 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los documentos distintos al documento especificado.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db-coll.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find({doc.subdoc:value})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filtrar subdocumentos.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db-coll.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find({name: /^Max$/i})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filtra utilizando expresiones regulares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75" y="155074"/>
            <a:ext cx="2097026" cy="13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00" y="0"/>
            <a:ext cx="2227576" cy="14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 avanzados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948575" y="1275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avanzados y proyección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❏"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1754500"/>
            <a:ext cx="6361524" cy="322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19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CRUD en MongoDB Client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20525" y="1758000"/>
            <a:ext cx="206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Introducción a MongoDB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20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MongoDB y Node.js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/>
        </p:nvSpPr>
        <p:spPr>
          <a:xfrm>
            <a:off x="2311750" y="307475"/>
            <a:ext cx="5458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Proyecciones en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242250" y="1287425"/>
            <a:ext cx="86652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proyección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devolver un conjunto determinado de campos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documento. En general devolvemos todos los campos de un documento, pero es posible que no necesitemos todos.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equivalente en SQL de pasar de hacer un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 *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realizar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nombrecampo.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proyecciones deben ser incorporadas en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segundo parámetro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comando find. Por ej.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db.coll.find({},{"nombre":1})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sólo el campo nombre y el _id de todos documentos de la coll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proyecciones se realizan indicando el nombre del campo,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valor 1 si queremos mostrarlo y 0 por el contrario.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99" y="231275"/>
            <a:ext cx="2138450" cy="9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sort limit skip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/>
          <p:nvPr/>
        </p:nvSpPr>
        <p:spPr>
          <a:xfrm>
            <a:off x="326975" y="1211225"/>
            <a:ext cx="86574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sort( { campoA: 1 ó 0 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campoB: 1 ó 0 , ...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} 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que la consulta devuelve documentos coincidentes. El ó los campos por los cuales ordena pueden contener los valores 1 y 0, estableciendo orden ascendente y descendente respectivamente. El orden se evalúa de izquierda a derecha en caso que los valores coincidan.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limit(num)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número máximo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documentos devueltos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skip(offset)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Saltea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cantidad de documentos especificada.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utilizar en forma combinada: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db.Employee.find().skip(2).limit(3).sort({Employeeid:-1})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UPDATE Y DELETE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585075" y="14115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Update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879275"/>
            <a:ext cx="7483601" cy="26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608025" y="12539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Update y variantes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1721675"/>
            <a:ext cx="6883692" cy="3269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/>
        </p:nvSpPr>
        <p:spPr>
          <a:xfrm>
            <a:off x="2033400" y="155075"/>
            <a:ext cx="5736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: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Detalle de Comando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/>
        </p:nvSpPr>
        <p:spPr>
          <a:xfrm>
            <a:off x="358775" y="4478425"/>
            <a:ext cx="7106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db.coll.update({_id:1}, {$set: {age:21}}, {multi:true})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87" y="155075"/>
            <a:ext cx="1988258" cy="79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9" name="Google Shape;369;p47"/>
          <p:cNvSpPr txBox="1"/>
          <p:nvPr/>
        </p:nvSpPr>
        <p:spPr>
          <a:xfrm>
            <a:off x="326975" y="1058825"/>
            <a:ext cx="85902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db.collection.update(query, update, options)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especifica el filtro de documentos a ser actualizados.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 los datos a ser actualizados con sus operadores respectivos: $set, $unset, $inc, $rename, $mul, $min, $max, etc.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contiene varias opciones para la actualización, entre ellas: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upsert (true ó false) : Es una opción para hacer un insert en caso de que el registro no exista.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multi (true ó false) : Es una opción para hacer una actualización múltiple en caso de que el filtro de query devuelva varios resultados.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1309025" y="132075"/>
            <a:ext cx="65214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DELETE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/>
        </p:nvSpPr>
        <p:spPr>
          <a:xfrm>
            <a:off x="330100" y="2706975"/>
            <a:ext cx="8331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Delete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remove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299" y="3190975"/>
            <a:ext cx="8331402" cy="14243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0" name="Google Shape;380;p48"/>
          <p:cNvSpPr txBox="1"/>
          <p:nvPr/>
        </p:nvSpPr>
        <p:spPr>
          <a:xfrm>
            <a:off x="330100" y="1275000"/>
            <a:ext cx="8331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Delete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775" y="1764841"/>
            <a:ext cx="8331400" cy="8650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2831625" y="155075"/>
            <a:ext cx="4938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DELETE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Detalle de Comando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326975" y="1439825"/>
            <a:ext cx="83628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db.coll.deleteOne(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{key: val}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Elimina un sólo documento (el primero) que coincide con el filtro especificado.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db.coll.deleteMany( {key: val} 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todos los documentos que coinciden con el filtro especificado.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db.coll.remove( {key: val} 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documentos de una colección.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findOneAndDelete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filter, options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un solo documento según el filtro y los criterios de clasificación. Algunas de las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options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 ser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para establecer orden para el filtro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projection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para elegir campos de salida.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25" y="176150"/>
            <a:ext cx="2551550" cy="111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/>
        </p:nvSpPr>
        <p:spPr>
          <a:xfrm>
            <a:off x="1389900" y="78875"/>
            <a:ext cx="6232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 Cheat Sheet Commands</a:t>
            </a:r>
            <a:endParaRPr i="1" sz="2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299275"/>
            <a:ext cx="3659750" cy="329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6">
                <a:alpha val="50000"/>
              </a:schemeClr>
            </a:outerShdw>
          </a:effectLst>
        </p:spPr>
      </p:pic>
      <p:pic>
        <p:nvPicPr>
          <p:cNvPr id="398" name="Google Shape;3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50" y="609118"/>
            <a:ext cx="3659749" cy="39743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399" name="Google Shape;39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050" y="179550"/>
            <a:ext cx="1186524" cy="788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1389900" y="78875"/>
            <a:ext cx="6232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 Cheat Sheet Commands</a:t>
            </a:r>
            <a:endParaRPr i="1" sz="2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50" y="179550"/>
            <a:ext cx="1186524" cy="788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50" y="1121026"/>
            <a:ext cx="3659750" cy="1640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08" name="Google Shape;40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800" y="2682000"/>
            <a:ext cx="3661200" cy="2077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09" name="Google Shape;40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50" y="613476"/>
            <a:ext cx="3659750" cy="1640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10" name="Google Shape;41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650" y="960089"/>
            <a:ext cx="3659750" cy="36233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11" name="Google Shape;41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0400" y="720000"/>
            <a:ext cx="444965" cy="2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75" y="137375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CRUD en 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5" y="998325"/>
            <a:ext cx="6343551" cy="33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850" y="1396675"/>
            <a:ext cx="4382376" cy="17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9500" y="2747275"/>
            <a:ext cx="2174772" cy="88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OPERACIONES CON FILTROS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 la base y los datos cargados anteriormente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cinco documentos más en la colección ‘clientes’ con los siguientes datos: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"Pablo", "edad" : 25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"Juan", "edad" : 22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"Lucia", "edad" : 25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"Juan", "edad" : 29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"Fede", "edad" : 35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todos los documentos de la colección ‘clientes’, ordenados por edad descendente.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el cliente más joven.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el segundo cliente más joven.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 que tengan 29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 ó 'Lucia'.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tengan más de 25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tengan 25 años ó menos.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NO tengan 25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tengan entre 26 y 35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la edad de ‘Fede’ a 36 años, listando y verificando que no aparezca en el último listado.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todas las edades de 25 años a 26 años, listando y verificando que aparezcan en el último listado.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los clientes que se llamen 'Juan' y listar verificando el resultado.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/>
        </p:nvSpPr>
        <p:spPr>
          <a:xfrm>
            <a:off x="0" y="2081550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Usuarios y permisos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50" y="1971538"/>
            <a:ext cx="2002575" cy="9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7966" y="2125034"/>
            <a:ext cx="2239493" cy="1144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6425" y="1656081"/>
            <a:ext cx="845899" cy="736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1" name="Google Shape;44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275" y="1607955"/>
            <a:ext cx="845900" cy="83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/>
        </p:nvSpPr>
        <p:spPr>
          <a:xfrm>
            <a:off x="2267625" y="284475"/>
            <a:ext cx="45495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Usuarios y permisos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/>
        </p:nvSpPr>
        <p:spPr>
          <a:xfrm>
            <a:off x="265050" y="18792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usuario con permisos y su eliminación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273475" y="3665500"/>
            <a:ext cx="80043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Permisos y Roles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https://docs.mongodb.com/manual/tutorial/manage-users-and-roles/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https://docs.mongodb.com/manual/reference/built-in-roles/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38" y="2346924"/>
            <a:ext cx="7926879" cy="12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/>
        </p:nvSpPr>
        <p:spPr>
          <a:xfrm>
            <a:off x="2484400" y="155075"/>
            <a:ext cx="5133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Crear usuarios y asignar roles en 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 txBox="1"/>
          <p:nvPr/>
        </p:nvSpPr>
        <p:spPr>
          <a:xfrm>
            <a:off x="326975" y="1439825"/>
            <a:ext cx="8362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 usuarios y asignarles acceso mediante roles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Veremos cómo crear un usuario y asignarle un rol para que tenga ciertos accesos limitados a una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n-GB" sz="2000" u="sng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rearemos dos usuarios para una base de datos</a:t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suario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lector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acceso de lectura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Usuario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escritor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acceso de lectura y escritura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base de datos.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8" name="Google Shape;45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50" y="155075"/>
            <a:ext cx="1803517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Creando un usuario de solo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55075"/>
            <a:ext cx="1597175" cy="105690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271150" y="2105975"/>
            <a:ext cx="87042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Utilizaremos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método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createUser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Este acepta como parámetro un objeto con las siguientes propiedades: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nombre del usuario. Le asignaremos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lector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pwd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contraseña para el usuario.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arreglo de objetos. Sirve si el usuario tendrá acceso a múltiples bases de datos, estableciendo permisos para cada acceso.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71150" y="1516025"/>
            <a:ext cx="8704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Crearemos el usuario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lector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que solo tiene acceso de lectura.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Creando un usuario de solo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/>
          <p:nvPr/>
        </p:nvSpPr>
        <p:spPr>
          <a:xfrm>
            <a:off x="520800" y="1276682"/>
            <a:ext cx="8559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IMPORTANTE:  </a:t>
            </a:r>
            <a:endParaRPr b="1" sz="2000" u="sng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el servidor con acceso root: </a:t>
            </a:r>
            <a:r>
              <a:rPr b="1" lang="en-GB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</a:t>
            </a:r>
            <a:endParaRPr b="1" sz="2000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jecutar en el cliente </a:t>
            </a:r>
            <a:r>
              <a:rPr b="1" lang="en-GB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admin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antes de createUser(...)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55075"/>
            <a:ext cx="1597175" cy="10569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9"/>
          <p:cNvSpPr txBox="1"/>
          <p:nvPr/>
        </p:nvSpPr>
        <p:spPr>
          <a:xfrm>
            <a:off x="4371325" y="2430425"/>
            <a:ext cx="4320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viene con roles predefinidos. Uno de ellos es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 read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permite ejecutar métodos de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lectura.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db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donde se  indica a qué base de datos se le asignará dicho rol.</a:t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9" name="Google Shape;47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9"/>
          <p:cNvSpPr txBox="1"/>
          <p:nvPr/>
        </p:nvSpPr>
        <p:spPr>
          <a:xfrm>
            <a:off x="428425" y="2673575"/>
            <a:ext cx="3942900" cy="212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.createUser(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{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-GB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user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"lector"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pwd: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"123456"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roles: [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   { role: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"read"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 db: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"blog"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]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/>
        </p:nvSpPr>
        <p:spPr>
          <a:xfrm>
            <a:off x="288475" y="2673325"/>
            <a:ext cx="4220700" cy="212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.createUser(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{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-GB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user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"escritor"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pwd: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"123456"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roles: [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   { role: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"readWrite"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 db: </a:t>
            </a:r>
            <a:r>
              <a:rPr lang="en-GB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"blog"</a:t>
            </a: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]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600"/>
          </a:p>
        </p:txBody>
      </p:sp>
      <p:sp>
        <p:nvSpPr>
          <p:cNvPr id="486" name="Google Shape;486;p60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reando un usuario de escritura y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7" name="Google Shape;4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 txBox="1"/>
          <p:nvPr/>
        </p:nvSpPr>
        <p:spPr>
          <a:xfrm>
            <a:off x="4646575" y="2499050"/>
            <a:ext cx="41499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rol readWrite el usuario tendrá acceso a los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métodos de lectura y escritura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debemos verificar que cada usuario cuenta con los accesos correctos.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2391750" y="1363775"/>
            <a:ext cx="64035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Crearemos el usuario escritor. El proceso es similar, pero en este caso el role ya no será read sino readWrite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208225"/>
            <a:ext cx="1945675" cy="21736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1" name="Google Shape;49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/>
        </p:nvSpPr>
        <p:spPr>
          <a:xfrm>
            <a:off x="1229550" y="4046875"/>
            <a:ext cx="7524900" cy="923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"errmsg"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"not authorized on blog to execute command"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# mensaje cortado por temas de espacio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"codeName"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"Unauthorized"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b="1" sz="1200">
              <a:solidFill>
                <a:srgbClr val="F9267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50" y="6250"/>
            <a:ext cx="1068250" cy="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146300" y="2675"/>
            <a:ext cx="652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Pruebas de acceso: usuario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9" name="Google Shape;49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1"/>
          <p:cNvSpPr txBox="1"/>
          <p:nvPr/>
        </p:nvSpPr>
        <p:spPr>
          <a:xfrm>
            <a:off x="675875" y="5900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ingresar al shell de mongo con el usuario usaremos los parámetros -u y -p.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1211300" y="917038"/>
            <a:ext cx="30000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mongo -u lector -</a:t>
            </a: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123456</a:t>
            </a:r>
            <a:endParaRPr/>
          </a:p>
        </p:txBody>
      </p:sp>
      <p:sp>
        <p:nvSpPr>
          <p:cNvPr id="502" name="Google Shape;502;p61"/>
          <p:cNvSpPr txBox="1"/>
          <p:nvPr/>
        </p:nvSpPr>
        <p:spPr>
          <a:xfrm>
            <a:off x="675875" y="13519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2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si podemos leer los posts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1209275" y="1666125"/>
            <a:ext cx="3000000" cy="554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use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blog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.posts.find();</a:t>
            </a:r>
            <a:endParaRPr/>
          </a:p>
        </p:txBody>
      </p:sp>
      <p:sp>
        <p:nvSpPr>
          <p:cNvPr id="504" name="Google Shape;504;p61"/>
          <p:cNvSpPr txBox="1"/>
          <p:nvPr/>
        </p:nvSpPr>
        <p:spPr>
          <a:xfrm>
            <a:off x="675875" y="21901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3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Obtenemos respuesta correctamente, mostrando los dos documentos existentes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1"/>
          <p:cNvSpPr txBox="1"/>
          <p:nvPr/>
        </p:nvSpPr>
        <p:spPr>
          <a:xfrm>
            <a:off x="1211300" y="2521625"/>
            <a:ext cx="7074000" cy="554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 "_id" : ObjectId(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"5e438449ea91620ed74d3cf3"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), "title"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1"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 "_id" : ObjectId(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"5e43844cea91620ed74d3cf4"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), "title"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2"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/>
          </a:p>
        </p:txBody>
      </p:sp>
      <p:sp>
        <p:nvSpPr>
          <p:cNvPr id="506" name="Google Shape;506;p61"/>
          <p:cNvSpPr txBox="1"/>
          <p:nvPr/>
        </p:nvSpPr>
        <p:spPr>
          <a:xfrm>
            <a:off x="675875" y="30283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4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Ahora intentaremos insertar un nuevo documento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p61"/>
          <p:cNvSpPr txBox="1"/>
          <p:nvPr/>
        </p:nvSpPr>
        <p:spPr>
          <a:xfrm>
            <a:off x="1211300" y="3376638"/>
            <a:ext cx="45123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.posts.insertOne({ </a:t>
            </a:r>
            <a:r>
              <a:rPr lang="en-GB" sz="1200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3"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8" name="Google Shape;508;p61"/>
          <p:cNvSpPr txBox="1"/>
          <p:nvPr/>
        </p:nvSpPr>
        <p:spPr>
          <a:xfrm>
            <a:off x="684150" y="3670213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5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 lanzarnos un error parecido al siguiente: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/>
        </p:nvSpPr>
        <p:spPr>
          <a:xfrm>
            <a:off x="701500" y="4355775"/>
            <a:ext cx="8442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estas pruebas, es importante ejecutar el servidor en modo autenticación: usar el comando </a:t>
            </a:r>
            <a:r>
              <a:rPr b="1" i="1" lang="en-GB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 --auth</a:t>
            </a:r>
            <a:endParaRPr b="1" i="1" sz="2000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374900" y="2675"/>
            <a:ext cx="625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Pruebas de acceso: usuario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write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6" name="Google Shape;5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50" y="6250"/>
            <a:ext cx="1068250" cy="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2"/>
          <p:cNvSpPr txBox="1"/>
          <p:nvPr/>
        </p:nvSpPr>
        <p:spPr>
          <a:xfrm>
            <a:off x="675875" y="6662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usuario escritor, primero debemos salir del shell y volver a loguearnos: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1208200" y="1002850"/>
            <a:ext cx="46734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mongo -u escritor -</a:t>
            </a: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123456 --authenticationDatabase blog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675875" y="12758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2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Leemos los posts usando el método find: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1208200" y="1612450"/>
            <a:ext cx="6499800" cy="738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db.posts.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find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# {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"_id"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ObjectId(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"5e438449ea91620ed74d3cf3"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),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"title"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1"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# {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"_id"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ObjectId(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"5e43844cea91620ed74d3cf4"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),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"title"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2"</a:t>
            </a:r>
            <a:r>
              <a:rPr lang="en-GB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/>
          </a:p>
        </p:txBody>
      </p:sp>
      <p:sp>
        <p:nvSpPr>
          <p:cNvPr id="522" name="Google Shape;522;p62"/>
          <p:cNvSpPr txBox="1"/>
          <p:nvPr/>
        </p:nvSpPr>
        <p:spPr>
          <a:xfrm>
            <a:off x="672250" y="2334713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3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bien el permiso de lectura, ahora intentaremos insertar el Artículo #3: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3" name="Google Shape;523;p62"/>
          <p:cNvSpPr txBox="1"/>
          <p:nvPr/>
        </p:nvSpPr>
        <p:spPr>
          <a:xfrm>
            <a:off x="1208200" y="2689613"/>
            <a:ext cx="44856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.posts.insertOne({ </a:t>
            </a:r>
            <a:r>
              <a:rPr lang="en-GB" sz="1200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3"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672250" y="29443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4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bien el permiso de lectura, ahora intentaremos insertar el Artículo #3: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08200" y="3276775"/>
            <a:ext cx="3000000" cy="1108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"acknowledged" : </a:t>
            </a:r>
            <a:r>
              <a:rPr b="1" lang="en-GB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true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"insertedId" : ObjectId(</a:t>
            </a:r>
            <a:r>
              <a:rPr lang="en-GB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"5e4385e6e2306e7554d9e60f"</a:t>
            </a: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/>
          </a:p>
        </p:txBody>
      </p:sp>
      <p:pic>
        <p:nvPicPr>
          <p:cNvPr id="526" name="Google Shape;52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USUARIO ‘ENCARGADO’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2" name="Google Shape;5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4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usuario que acceda con nombre 'encargado' y clave 'qwerty123' sólo a la base 'empresa' y tenga permisos de lectura/escritura.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con ese usuario y listar de la colección clientes sólo los nombres de los mismos.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Verificar que no pueda acceder si sus credenciales no corresponden.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CRUD EN 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5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66"/>
          <p:cNvGraphicFramePr/>
          <p:nvPr/>
        </p:nvGraphicFramePr>
        <p:xfrm>
          <a:off x="153263" y="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{B84B8B77-8E14-47D9-83AD-D54EA5ACF384}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CRUD EN </a:t>
                      </a: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MONGODB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de texto con las consultas realizadas y la carpeta de la base de datos comprimida en un zip.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es un archivo en línea, configurar los permisos de acceso.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600"/>
                        <a:t>&gt;&gt;</a:t>
                      </a:r>
                      <a:r>
                        <a:rPr b="1" lang="en-GB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Utilizando Mongo Shell, crear una base de datos llamada </a:t>
                      </a:r>
                      <a:r>
                        <a:rPr i="1"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ecommerce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que contenga dos colecciones: mensajes y productos.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Agregar 10 documentos con valores distintos a las colecciones ‘mensajes’ y ‘productos’. El formato de los documentos debe estar en correspondencia con el que venimos utilizando en el entregable con base de datos MariaDB.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las claves de los documentos en relación a los campos de las tablas de esa base. En el caso de los productos, poner valores al campo precio entre los 100 y 5000 pesos(eligiendo valores intermedios, ej: 120, 580, 900, 1280, 1700, 2300, 2860, 3350, 4320, 4990).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todos los documentos en cada colección.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Mostrar la cantidad de documentos almacenados en cada una de ellas.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54" name="Google Shape;5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878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67"/>
          <p:cNvGraphicFramePr/>
          <p:nvPr/>
        </p:nvGraphicFramePr>
        <p:xfrm>
          <a:off x="153263" y="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{B84B8B77-8E14-47D9-83AD-D54EA5ACF384}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CRUD EN MONGODB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de texto con las consultas realizadas y la carpeta de la base de datos comprimida en un zip.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es un archivo en línea, configurar los permisos de acceso.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 startAt="5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 CRUD sobre la colección de productos: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Agregar un producto más en la colección de productos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una consulta por nombre de producto específico: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menor a 1000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entre los 1000 a 3000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mayor a 3000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una consulta que traiga sólo el nombre del tercer producto más barato.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Hacer una actualización sobre todos los productos, agregando el campo stock a todos ellos con un valor de 100.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el stock a cero de los productos con precios mayores a 4000 pesos.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Borrar los productos con precio menor a 1000 pesos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 startAt="5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 usuario 'pepe' clave: 'asd456' que sólo pueda leer la base de datos ecommerce. Verificar que pepe no pueda cambiar la información.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61" name="Google Shape;5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878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68" name="Google Shape;5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4" name="Google Shape;574;p69"/>
          <p:cNvSpPr txBox="1"/>
          <p:nvPr/>
        </p:nvSpPr>
        <p:spPr>
          <a:xfrm>
            <a:off x="2180400" y="26231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-Operaciones CRUD en MongoDB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-Listado y detalle de comandos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-Manejo de usuarios y roles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80" name="Google Shape;58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6" name="Google Shape;5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300" y="3220200"/>
            <a:ext cx="2877275" cy="15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057500" y="166700"/>
            <a:ext cx="59463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CRUD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La base de la gestión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69850" y="1574425"/>
            <a:ext cx="80043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concepto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estrechamente vinculado a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gestión de datos digitales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CRUD hace referencia a un acrónimo en el que se reúnen las primeras letras de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cuatro operaciones fundamentales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aplicaciones persistentes en sistemas de bases de datos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(Crear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Retrieve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(Leer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(Actualizar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Delete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Destroy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(Borrar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50" y="144350"/>
            <a:ext cx="1485825" cy="1331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2299100" y="219625"/>
            <a:ext cx="5156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CRUD: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Conceptos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33350" y="963025"/>
            <a:ext cx="8877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resume las funciones requeridas por un usuario para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crear y gestionar datos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Muchos procesos de gestión de datos están basados en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CRUD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, en los que dichas operaciones están específicamente adaptadas a los requisitos del sistema y de usuario, ya sea para la gestión de bases de datos o para el uso de aplicaciones.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los expertos, las operaciones son las herramientas de acceso típicas e indispensables para comprobar, por ejemplo, los problemas de la base de datos.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los usuarios,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CRUD significa crear una cuenta (create) y utilizarla (read), actualizarla (update) o borrarla (delete)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en cualquier momento.</a:t>
            </a:r>
            <a:endParaRPr sz="19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50" y="90300"/>
            <a:ext cx="2370574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0" y="2081550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Comandos en 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1309025" y="2082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MongoDB: Listado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85" y="1508587"/>
            <a:ext cx="8074430" cy="1111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21"/>
          <p:cNvSpPr txBox="1"/>
          <p:nvPr/>
        </p:nvSpPr>
        <p:spPr>
          <a:xfrm>
            <a:off x="493650" y="10410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Conexión a la base mediante un cliente CLI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58575" y="2659825"/>
            <a:ext cx="4359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Comandos Helpers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634450" y="2875200"/>
            <a:ext cx="53031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dbs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listado de bases no vacías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crea y selecciona base de trabajo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muestra la base actual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collections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listado de colecciones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carga un script de comandos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75" y="3063050"/>
            <a:ext cx="3099675" cy="154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